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bnjmn/weka" TargetMode="External"/><Relationship Id="rId4" Type="http://schemas.openxmlformats.org/officeDocument/2006/relationships/hyperlink" Target="https://www.youtube.com/user/WekaMOO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In silico data analysis With Weka</a:t>
            </a:r>
          </a:p>
        </p:txBody>
      </p:sp>
      <p:sp>
        <p:nvSpPr>
          <p:cNvPr id="68" name="Shape 68"/>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a:spcBef>
                <a:spcPts val="0"/>
              </a:spcBef>
              <a:buNone/>
            </a:pPr>
            <a:r>
              <a:rPr lang="en" sz="2400"/>
              <a:t>A simple introduction of weka</a:t>
            </a:r>
          </a:p>
          <a:p>
            <a:pPr lvl="0">
              <a:spcBef>
                <a:spcPts val="0"/>
              </a:spcBef>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IV</a:t>
            </a:r>
          </a:p>
        </p:txBody>
      </p:sp>
      <p:sp>
        <p:nvSpPr>
          <p:cNvPr id="129" name="Shape 129"/>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By clicking “More options” in Test options panel, you can choose whether you want to display output preditions. You can also prune unnecessary evaluation metrics.</a:t>
            </a:r>
          </a:p>
        </p:txBody>
      </p:sp>
      <p:pic>
        <p:nvPicPr>
          <p:cNvPr descr="Screenshot from 2017-03-03 14-53-40.png" id="130" name="Shape 130"/>
          <p:cNvPicPr preferRelativeResize="0"/>
          <p:nvPr/>
        </p:nvPicPr>
        <p:blipFill>
          <a:blip r:embed="rId3">
            <a:alphaModFix/>
          </a:blip>
          <a:stretch>
            <a:fillRect/>
          </a:stretch>
        </p:blipFill>
        <p:spPr>
          <a:xfrm>
            <a:off x="3579850" y="478975"/>
            <a:ext cx="5212950" cy="4070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V</a:t>
            </a:r>
          </a:p>
        </p:txBody>
      </p:sp>
      <p:sp>
        <p:nvSpPr>
          <p:cNvPr id="136" name="Shape 136"/>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Once you’ve done the above steps, simply hit start and weka will display all model info in the main console.</a:t>
            </a:r>
          </a:p>
        </p:txBody>
      </p:sp>
      <p:pic>
        <p:nvPicPr>
          <p:cNvPr descr="Screenshot from 2017-03-03 14-46-04.png" id="137" name="Shape 137"/>
          <p:cNvPicPr preferRelativeResize="0"/>
          <p:nvPr/>
        </p:nvPicPr>
        <p:blipFill>
          <a:blip r:embed="rId3">
            <a:alphaModFix/>
          </a:blip>
          <a:stretch>
            <a:fillRect/>
          </a:stretch>
        </p:blipFill>
        <p:spPr>
          <a:xfrm>
            <a:off x="3698600" y="547487"/>
            <a:ext cx="5155950" cy="4048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VI</a:t>
            </a:r>
          </a:p>
        </p:txBody>
      </p:sp>
      <p:sp>
        <p:nvSpPr>
          <p:cNvPr id="143" name="Shape 143"/>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In this panel, you can right click for options like test your trained model on testing set and you can also visualize your model with data.</a:t>
            </a:r>
          </a:p>
        </p:txBody>
      </p:sp>
      <p:pic>
        <p:nvPicPr>
          <p:cNvPr descr="Screenshot from 2017-03-03 15-11-51.png" id="144" name="Shape 144"/>
          <p:cNvPicPr preferRelativeResize="0"/>
          <p:nvPr/>
        </p:nvPicPr>
        <p:blipFill>
          <a:blip r:embed="rId3">
            <a:alphaModFix/>
          </a:blip>
          <a:stretch>
            <a:fillRect/>
          </a:stretch>
        </p:blipFill>
        <p:spPr>
          <a:xfrm>
            <a:off x="4982602" y="1465800"/>
            <a:ext cx="2419350" cy="118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Visualization</a:t>
            </a:r>
          </a:p>
        </p:txBody>
      </p:sp>
      <p:sp>
        <p:nvSpPr>
          <p:cNvPr id="150" name="Shape 150"/>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Weka will automatically visualize all type of data after you input your data. For high dimensional data, weka gives you the opportunities to either visualize it in 3D or classify them in different color if we have nominal variables. I use this visualization to validate the trained model manually.</a:t>
            </a:r>
          </a:p>
        </p:txBody>
      </p:sp>
      <p:pic>
        <p:nvPicPr>
          <p:cNvPr descr="Screenshot from 2017-03-03 15-20-56.png" id="151" name="Shape 151"/>
          <p:cNvPicPr preferRelativeResize="0"/>
          <p:nvPr/>
        </p:nvPicPr>
        <p:blipFill>
          <a:blip r:embed="rId3">
            <a:alphaModFix/>
          </a:blip>
          <a:stretch>
            <a:fillRect/>
          </a:stretch>
        </p:blipFill>
        <p:spPr>
          <a:xfrm>
            <a:off x="3616924" y="599462"/>
            <a:ext cx="5315450" cy="394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en"/>
              <a:t>Visualization</a:t>
            </a:r>
          </a:p>
        </p:txBody>
      </p:sp>
      <p:sp>
        <p:nvSpPr>
          <p:cNvPr id="157" name="Shape 157"/>
          <p:cNvSpPr txBox="1"/>
          <p:nvPr>
            <p:ph idx="1" type="body"/>
          </p:nvPr>
        </p:nvSpPr>
        <p:spPr>
          <a:xfrm>
            <a:off x="226075" y="1465800"/>
            <a:ext cx="2808000" cy="3163500"/>
          </a:xfrm>
          <a:prstGeom prst="rect">
            <a:avLst/>
          </a:prstGeom>
        </p:spPr>
        <p:txBody>
          <a:bodyPr anchorCtr="0" anchor="t" bIns="91425" lIns="91425" rIns="91425" tIns="91425">
            <a:noAutofit/>
          </a:bodyPr>
          <a:lstStyle/>
          <a:p>
            <a:pPr lvl="0" rtl="0">
              <a:spcBef>
                <a:spcPts val="0"/>
              </a:spcBef>
              <a:buNone/>
            </a:pPr>
            <a:r>
              <a:rPr lang="en"/>
              <a:t>Weka will automatically visualize all type of data after you input your data. For high dimensional data, weka gives you the opportunities to either visualize it in 3D or classify them in different color if we have nominal variables.</a:t>
            </a:r>
          </a:p>
        </p:txBody>
      </p:sp>
      <p:pic>
        <p:nvPicPr>
          <p:cNvPr descr="Screenshot from 2017-03-03 15-23-11.png" id="158" name="Shape 158"/>
          <p:cNvPicPr preferRelativeResize="0"/>
          <p:nvPr/>
        </p:nvPicPr>
        <p:blipFill>
          <a:blip r:embed="rId3">
            <a:alphaModFix/>
          </a:blip>
          <a:stretch>
            <a:fillRect/>
          </a:stretch>
        </p:blipFill>
        <p:spPr>
          <a:xfrm>
            <a:off x="3602125" y="629262"/>
            <a:ext cx="5193049" cy="388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460950" y="2095050"/>
            <a:ext cx="8222100" cy="1012800"/>
          </a:xfrm>
          <a:prstGeom prst="rect">
            <a:avLst/>
          </a:prstGeom>
        </p:spPr>
        <p:txBody>
          <a:bodyPr anchorCtr="0" anchor="ctr" bIns="91425" lIns="91425" rIns="91425" tIns="91425">
            <a:noAutofit/>
          </a:bodyPr>
          <a:lstStyle/>
          <a:p>
            <a:pPr lvl="0" rtl="0">
              <a:spcBef>
                <a:spcPts val="0"/>
              </a:spcBef>
              <a:buNone/>
            </a:pPr>
            <a:r>
              <a:rPr lang="en"/>
              <a:t>Programming Effort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en"/>
              <a:t>Using the API</a:t>
            </a:r>
          </a:p>
        </p:txBody>
      </p:sp>
      <p:sp>
        <p:nvSpPr>
          <p:cNvPr id="169" name="Shape 169"/>
          <p:cNvSpPr txBox="1"/>
          <p:nvPr>
            <p:ph idx="1" type="body"/>
          </p:nvPr>
        </p:nvSpPr>
        <p:spPr>
          <a:xfrm>
            <a:off x="226075" y="1465800"/>
            <a:ext cx="2808000" cy="3163500"/>
          </a:xfrm>
          <a:prstGeom prst="rect">
            <a:avLst/>
          </a:prstGeom>
        </p:spPr>
        <p:txBody>
          <a:bodyPr anchorCtr="0" anchor="t" bIns="91425" lIns="91425" rIns="91425" tIns="91425">
            <a:noAutofit/>
          </a:bodyPr>
          <a:lstStyle/>
          <a:p>
            <a:pPr lvl="0" rtl="0">
              <a:spcBef>
                <a:spcPts val="0"/>
              </a:spcBef>
              <a:buNone/>
            </a:pPr>
            <a:r>
              <a:rPr lang="en"/>
              <a:t>For people who have programming experience, you can make change/add class to weka API which allows you to have more flexibilities to apply your own algorithms or evaluation metrics.</a:t>
            </a:r>
          </a:p>
        </p:txBody>
      </p:sp>
      <p:pic>
        <p:nvPicPr>
          <p:cNvPr descr="Screenshot from 2017-03-03 15-32-06.png" id="170" name="Shape 170"/>
          <p:cNvPicPr preferRelativeResize="0"/>
          <p:nvPr/>
        </p:nvPicPr>
        <p:blipFill>
          <a:blip r:embed="rId3">
            <a:alphaModFix/>
          </a:blip>
          <a:stretch>
            <a:fillRect/>
          </a:stretch>
        </p:blipFill>
        <p:spPr>
          <a:xfrm>
            <a:off x="3382800" y="786700"/>
            <a:ext cx="5761200" cy="3347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en"/>
              <a:t>Scripting in Python</a:t>
            </a:r>
          </a:p>
        </p:txBody>
      </p:sp>
      <p:sp>
        <p:nvSpPr>
          <p:cNvPr id="176" name="Shape 176"/>
          <p:cNvSpPr txBox="1"/>
          <p:nvPr>
            <p:ph idx="1" type="body"/>
          </p:nvPr>
        </p:nvSpPr>
        <p:spPr>
          <a:xfrm>
            <a:off x="226075" y="1465800"/>
            <a:ext cx="2808000" cy="3163500"/>
          </a:xfrm>
          <a:prstGeom prst="rect">
            <a:avLst/>
          </a:prstGeom>
        </p:spPr>
        <p:txBody>
          <a:bodyPr anchorCtr="0" anchor="t" bIns="91425" lIns="91425" rIns="91425" tIns="91425">
            <a:noAutofit/>
          </a:bodyPr>
          <a:lstStyle/>
          <a:p>
            <a:pPr lvl="0" rtl="0">
              <a:spcBef>
                <a:spcPts val="0"/>
              </a:spcBef>
              <a:buNone/>
            </a:pPr>
            <a:r>
              <a:rPr lang="en"/>
              <a:t>Weka has done a huge amount of job to reduce the programming effort, however, it brings limitation at the same time. Some classes are over encapsulated (getters and setters are protected in some classes). For more flexibility, you might want to use python when you want to preprocess (filter) or postprocess (plot) your data.</a:t>
            </a:r>
          </a:p>
        </p:txBody>
      </p:sp>
      <p:pic>
        <p:nvPicPr>
          <p:cNvPr descr="Screenshot from 2017-03-03 15-38-04.png" id="177" name="Shape 177"/>
          <p:cNvPicPr preferRelativeResize="0"/>
          <p:nvPr/>
        </p:nvPicPr>
        <p:blipFill>
          <a:blip r:embed="rId3">
            <a:alphaModFix/>
          </a:blip>
          <a:stretch>
            <a:fillRect/>
          </a:stretch>
        </p:blipFill>
        <p:spPr>
          <a:xfrm>
            <a:off x="3353700" y="491400"/>
            <a:ext cx="5676174" cy="377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External Recourses</a:t>
            </a:r>
          </a:p>
        </p:txBody>
      </p:sp>
      <p:sp>
        <p:nvSpPr>
          <p:cNvPr id="183" name="Shape 183"/>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
              <a:t>If you downloaded weka, it comes with a manual</a:t>
            </a:r>
          </a:p>
          <a:p>
            <a:pPr indent="-228600" lvl="0" marL="457200" rtl="0">
              <a:spcBef>
                <a:spcPts val="0"/>
              </a:spcBef>
            </a:pPr>
            <a:r>
              <a:rPr lang="en"/>
              <a:t>Weka API: </a:t>
            </a:r>
            <a:r>
              <a:rPr lang="en" u="sng">
                <a:solidFill>
                  <a:schemeClr val="hlink"/>
                </a:solidFill>
                <a:hlinkClick r:id="rId3"/>
              </a:rPr>
              <a:t>https://github.com/bnjmn/weka</a:t>
            </a:r>
            <a:r>
              <a:rPr lang="en"/>
              <a:t> </a:t>
            </a:r>
          </a:p>
          <a:p>
            <a:pPr indent="-228600" lvl="0" marL="457200" rtl="0">
              <a:spcBef>
                <a:spcPts val="0"/>
              </a:spcBef>
            </a:pPr>
            <a:r>
              <a:rPr lang="en"/>
              <a:t>Data Mining with Weka Mooc: </a:t>
            </a:r>
            <a:r>
              <a:rPr lang="en" u="sng">
                <a:solidFill>
                  <a:schemeClr val="hlink"/>
                </a:solidFill>
                <a:hlinkClick r:id="rId4"/>
              </a:rPr>
              <a:t>https://www.youtube.com/user/WekaMOOC</a:t>
            </a:r>
            <a:r>
              <a:rPr lang="en"/>
              <a:t>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sz="3000"/>
              <a:t>Thanks!</a:t>
            </a:r>
          </a:p>
        </p:txBody>
      </p:sp>
      <p:sp>
        <p:nvSpPr>
          <p:cNvPr id="189" name="Shape 189"/>
          <p:cNvSpPr txBox="1"/>
          <p:nvPr>
            <p:ph idx="1" type="body"/>
          </p:nvPr>
        </p:nvSpPr>
        <p:spPr>
          <a:xfrm>
            <a:off x="226075" y="1465800"/>
            <a:ext cx="2807999" cy="3163499"/>
          </a:xfrm>
          <a:prstGeom prst="rect">
            <a:avLst/>
          </a:prstGeom>
        </p:spPr>
        <p:txBody>
          <a:bodyPr anchorCtr="0" anchor="t" bIns="91425" lIns="91425" rIns="91425" tIns="91425">
            <a:noAutofit/>
          </a:bodyPr>
          <a:lstStyle/>
          <a:p>
            <a:pPr lvl="0">
              <a:spcBef>
                <a:spcPts val="0"/>
              </a:spcBef>
              <a:buNone/>
            </a:pPr>
            <a:r>
              <a:rPr lang="en" sz="1400"/>
              <a:t>Contact me:</a:t>
            </a:r>
          </a:p>
          <a:p>
            <a:pPr lvl="0" rtl="0">
              <a:spcBef>
                <a:spcPts val="0"/>
              </a:spcBef>
              <a:buNone/>
            </a:pPr>
            <a:r>
              <a:rPr lang="en" sz="1400"/>
              <a:t>Lingbo Tang</a:t>
            </a:r>
          </a:p>
          <a:p>
            <a:pPr lvl="0">
              <a:spcBef>
                <a:spcPts val="0"/>
              </a:spcBef>
              <a:spcAft>
                <a:spcPts val="0"/>
              </a:spcAft>
              <a:buNone/>
            </a:pPr>
            <a:r>
              <a:rPr lang="en" sz="1400"/>
              <a:t>lingbo</a:t>
            </a:r>
            <a:r>
              <a:rPr lang="en" sz="1400"/>
              <a:t>@ualberta.ca</a:t>
            </a:r>
          </a:p>
          <a:p>
            <a:pPr lvl="0">
              <a:spcBef>
                <a:spcPts val="0"/>
              </a:spcBef>
              <a:spcAft>
                <a:spcPts val="0"/>
              </a:spcAft>
              <a:buNone/>
            </a:pPr>
            <a:r>
              <a:t/>
            </a:r>
            <a:endParaRPr sz="1400"/>
          </a:p>
          <a:p>
            <a:pPr lvl="0">
              <a:spcBef>
                <a:spcPts val="0"/>
              </a:spcBef>
              <a:spcAft>
                <a:spcPts val="0"/>
              </a:spcAft>
              <a:buNone/>
            </a:pPr>
            <a:r>
              <a:rPr lang="en" sz="1400"/>
              <a:t> </a:t>
            </a:r>
          </a:p>
        </p:txBody>
      </p:sp>
      <p:pic>
        <p:nvPicPr>
          <p:cNvPr descr="Black and white upward shot of Golden Gate Bridge" id="190" name="Shape 190"/>
          <p:cNvPicPr preferRelativeResize="0"/>
          <p:nvPr/>
        </p:nvPicPr>
        <p:blipFill rotWithShape="1">
          <a:blip r:embed="rId3">
            <a:alphaModFix/>
          </a:blip>
          <a:srcRect b="0" l="19071" r="4853" t="9"/>
          <a:stretch/>
        </p:blipFill>
        <p:spPr>
          <a:xfrm>
            <a:off x="3274675" y="0"/>
            <a:ext cx="5869324"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60950" y="2095050"/>
            <a:ext cx="8222100" cy="1012800"/>
          </a:xfrm>
          <a:prstGeom prst="rect">
            <a:avLst/>
          </a:prstGeom>
        </p:spPr>
        <p:txBody>
          <a:bodyPr anchorCtr="0" anchor="ctr" bIns="91425" lIns="91425" rIns="91425" tIns="91425">
            <a:noAutofit/>
          </a:bodyPr>
          <a:lstStyle/>
          <a:p>
            <a:pPr lvl="0">
              <a:spcBef>
                <a:spcPts val="0"/>
              </a:spcBef>
              <a:buNone/>
            </a:pPr>
            <a:r>
              <a:rPr lang="en"/>
              <a:t>Weka Explorer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Intro</a:t>
            </a:r>
          </a:p>
        </p:txBody>
      </p:sp>
      <p:sp>
        <p:nvSpPr>
          <p:cNvPr id="79" name="Shape 79"/>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
              <a:t>Weka explorer is a comprehensive Graphical User Interface for weka API. It allows you to train, test, filter and visualize your data. Multiple algorithms and functions are available for express use with plenty of flexible options. Since most of us will deal with more classification problems, I’ll just take classification as an example. More Specifically, I’ll demonstrate how I simulate the work in “In silico DMD” paper.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Preproccesing</a:t>
            </a:r>
          </a:p>
        </p:txBody>
      </p:sp>
      <p:sp>
        <p:nvSpPr>
          <p:cNvPr id="85" name="Shape 85"/>
          <p:cNvSpPr txBox="1"/>
          <p:nvPr>
            <p:ph idx="1" type="body"/>
          </p:nvPr>
        </p:nvSpPr>
        <p:spPr>
          <a:xfrm>
            <a:off x="471900" y="1919075"/>
            <a:ext cx="3999899" cy="27102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txBox="1"/>
          <p:nvPr>
            <p:ph idx="2" type="body"/>
          </p:nvPr>
        </p:nvSpPr>
        <p:spPr>
          <a:xfrm>
            <a:off x="4694250" y="1919075"/>
            <a:ext cx="3999900" cy="2710199"/>
          </a:xfrm>
          <a:prstGeom prst="rect">
            <a:avLst/>
          </a:prstGeom>
        </p:spPr>
        <p:txBody>
          <a:bodyPr anchorCtr="0" anchor="t" bIns="91425" lIns="91425" rIns="91425" tIns="91425">
            <a:noAutofit/>
          </a:bodyPr>
          <a:lstStyle/>
          <a:p>
            <a:pPr lvl="0">
              <a:spcBef>
                <a:spcPts val="0"/>
              </a:spcBef>
              <a:buNone/>
            </a:pPr>
            <a:r>
              <a:rPr lang="en"/>
              <a:t>Filtering out unnatural data is necessary at most of the time, because your evaluation metrics such as R^2 can vary from each point.  Weka provide you general filters, supervised learning filters and unsupervised learning filters. They also provide you freedom to write a filter script in python. </a:t>
            </a:r>
          </a:p>
        </p:txBody>
      </p:sp>
      <p:pic>
        <p:nvPicPr>
          <p:cNvPr descr="Screenshot from 2017-03-03 13-16-47.png" id="87" name="Shape 87"/>
          <p:cNvPicPr preferRelativeResize="0"/>
          <p:nvPr/>
        </p:nvPicPr>
        <p:blipFill>
          <a:blip r:embed="rId3">
            <a:alphaModFix/>
          </a:blip>
          <a:stretch>
            <a:fillRect/>
          </a:stretch>
        </p:blipFill>
        <p:spPr>
          <a:xfrm>
            <a:off x="96474" y="1960449"/>
            <a:ext cx="4597776" cy="252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Data file Why *.arff?</a:t>
            </a:r>
          </a:p>
        </p:txBody>
      </p:sp>
      <p:sp>
        <p:nvSpPr>
          <p:cNvPr id="93" name="Shape 93"/>
          <p:cNvSpPr txBox="1"/>
          <p:nvPr>
            <p:ph idx="1" type="body"/>
          </p:nvPr>
        </p:nvSpPr>
        <p:spPr>
          <a:xfrm>
            <a:off x="471900" y="1919075"/>
            <a:ext cx="3999900" cy="2710199"/>
          </a:xfrm>
          <a:prstGeom prst="rect">
            <a:avLst/>
          </a:prstGeom>
        </p:spPr>
        <p:txBody>
          <a:bodyPr anchorCtr="0" anchor="t" bIns="91425" lIns="91425" rIns="91425" tIns="91425">
            <a:noAutofit/>
          </a:bodyPr>
          <a:lstStyle/>
          <a:p>
            <a:pPr lvl="0">
              <a:spcBef>
                <a:spcPts val="0"/>
              </a:spcBef>
              <a:buNone/>
            </a:pPr>
            <a:r>
              <a:t/>
            </a:r>
            <a:endParaRPr/>
          </a:p>
        </p:txBody>
      </p:sp>
      <p:sp>
        <p:nvSpPr>
          <p:cNvPr id="94" name="Shape 94"/>
          <p:cNvSpPr txBox="1"/>
          <p:nvPr>
            <p:ph idx="2" type="body"/>
          </p:nvPr>
        </p:nvSpPr>
        <p:spPr>
          <a:xfrm>
            <a:off x="4694250" y="1919075"/>
            <a:ext cx="3999900" cy="2710199"/>
          </a:xfrm>
          <a:prstGeom prst="rect">
            <a:avLst/>
          </a:prstGeom>
        </p:spPr>
        <p:txBody>
          <a:bodyPr anchorCtr="0" anchor="t" bIns="91425" lIns="91425" rIns="91425" tIns="91425">
            <a:noAutofit/>
          </a:bodyPr>
          <a:lstStyle/>
          <a:p>
            <a:pPr lvl="0">
              <a:spcBef>
                <a:spcPts val="0"/>
              </a:spcBef>
              <a:buNone/>
            </a:pPr>
            <a:r>
              <a:rPr lang="en"/>
              <a:t>Weka gives you the option to use *.csv spredsheet as your data file, then why am I still recommending to use *.arff? Because *.arff can clearly separate attributes definition and plain data and can give you the chance to define the data type for each attribute, then which column is numeric and which column is nominal or binary is simply known on parsing phase. On the left is a snapshot of in silico data.</a:t>
            </a:r>
          </a:p>
        </p:txBody>
      </p:sp>
      <p:pic>
        <p:nvPicPr>
          <p:cNvPr descr="Screenshot from 2017-03-03 13-50-00.png" id="95" name="Shape 95"/>
          <p:cNvPicPr preferRelativeResize="0"/>
          <p:nvPr/>
        </p:nvPicPr>
        <p:blipFill>
          <a:blip r:embed="rId3">
            <a:alphaModFix/>
          </a:blip>
          <a:stretch>
            <a:fillRect/>
          </a:stretch>
        </p:blipFill>
        <p:spPr>
          <a:xfrm>
            <a:off x="828746" y="1762746"/>
            <a:ext cx="3364725" cy="3241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a:t>Filter Selection</a:t>
            </a:r>
          </a:p>
        </p:txBody>
      </p:sp>
      <p:sp>
        <p:nvSpPr>
          <p:cNvPr id="101" name="Shape 101"/>
          <p:cNvSpPr txBox="1"/>
          <p:nvPr>
            <p:ph idx="1" type="body"/>
          </p:nvPr>
        </p:nvSpPr>
        <p:spPr>
          <a:xfrm>
            <a:off x="226075" y="1465800"/>
            <a:ext cx="2807999" cy="3163499"/>
          </a:xfrm>
          <a:prstGeom prst="rect">
            <a:avLst/>
          </a:prstGeom>
        </p:spPr>
        <p:txBody>
          <a:bodyPr anchorCtr="0" anchor="t" bIns="91425" lIns="91425" rIns="91425" tIns="91425">
            <a:noAutofit/>
          </a:bodyPr>
          <a:lstStyle/>
          <a:p>
            <a:pPr lvl="0">
              <a:spcBef>
                <a:spcPts val="0"/>
              </a:spcBef>
              <a:buNone/>
            </a:pPr>
            <a:r>
              <a:rPr lang="en"/>
              <a:t>For this example,  I’ll demonstrate one method of attribute selection. Statistics-wise speaking, AIC or BIC can be used to evaluate the significance of a variable in stepwise regression. We use them to prune variables that are less significance. In weka, it’s simple. You click filter button and then you can choose which filter you want to use. Since “in silico DMD” paper uses stepwise regression, we can choose greedy stepwise as our search algorithm.</a:t>
            </a:r>
          </a:p>
        </p:txBody>
      </p:sp>
      <p:pic>
        <p:nvPicPr>
          <p:cNvPr descr="Screenshot from 2017-03-03 13-34-19.png" id="102" name="Shape 102"/>
          <p:cNvPicPr preferRelativeResize="0"/>
          <p:nvPr/>
        </p:nvPicPr>
        <p:blipFill>
          <a:blip r:embed="rId3">
            <a:alphaModFix/>
          </a:blip>
          <a:stretch>
            <a:fillRect/>
          </a:stretch>
        </p:blipFill>
        <p:spPr>
          <a:xfrm>
            <a:off x="3520475" y="709050"/>
            <a:ext cx="5251750" cy="406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I</a:t>
            </a:r>
          </a:p>
        </p:txBody>
      </p:sp>
      <p:sp>
        <p:nvSpPr>
          <p:cNvPr id="108" name="Shape 108"/>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We have more than two variables to correlate, so I’ll demonstrate how to implement multi-variable linear regression in weka. First, you choose your data file and apply filter to your data, be sure your data does not have invalid types or values. Weka will display the general metrics of your data, such as mim, max, mean, std_deviation etc after preprocessing your data.</a:t>
            </a:r>
          </a:p>
        </p:txBody>
      </p:sp>
      <p:pic>
        <p:nvPicPr>
          <p:cNvPr descr="Screenshot from 2017-03-03 14-41-55.png" id="109" name="Shape 109"/>
          <p:cNvPicPr preferRelativeResize="0"/>
          <p:nvPr/>
        </p:nvPicPr>
        <p:blipFill>
          <a:blip r:embed="rId3">
            <a:alphaModFix/>
          </a:blip>
          <a:stretch>
            <a:fillRect/>
          </a:stretch>
        </p:blipFill>
        <p:spPr>
          <a:xfrm>
            <a:off x="3498225" y="357800"/>
            <a:ext cx="5430550" cy="417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II</a:t>
            </a:r>
          </a:p>
        </p:txBody>
      </p:sp>
      <p:sp>
        <p:nvSpPr>
          <p:cNvPr id="115" name="Shape 115"/>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Then switch to “classify” tab, choose the LinearRegression in function folder as your classifier. By clicking the frame which contains the command line, you can choose your self-defined options, such as display R^2 value, f-stat, etc. For instance, You can define if you want to use M5 search method or greedy method.</a:t>
            </a:r>
          </a:p>
        </p:txBody>
      </p:sp>
      <p:pic>
        <p:nvPicPr>
          <p:cNvPr descr="Screenshot from 2017-03-03 14-46-04.png" id="116" name="Shape 116"/>
          <p:cNvPicPr preferRelativeResize="0"/>
          <p:nvPr/>
        </p:nvPicPr>
        <p:blipFill>
          <a:blip r:embed="rId3">
            <a:alphaModFix/>
          </a:blip>
          <a:stretch>
            <a:fillRect/>
          </a:stretch>
        </p:blipFill>
        <p:spPr>
          <a:xfrm>
            <a:off x="3539250" y="357800"/>
            <a:ext cx="5543474" cy="435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Train and Test III</a:t>
            </a:r>
          </a:p>
        </p:txBody>
      </p:sp>
      <p:sp>
        <p:nvSpPr>
          <p:cNvPr id="122" name="Shape 122"/>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spcBef>
                <a:spcPts val="0"/>
              </a:spcBef>
              <a:buNone/>
            </a:pPr>
            <a:r>
              <a:rPr lang="en"/>
              <a:t>In test options panel, weka allows you to choose a test set *.arff file as your test data. It also allows you to do cross validation on your entire data set. </a:t>
            </a:r>
          </a:p>
        </p:txBody>
      </p:sp>
      <p:pic>
        <p:nvPicPr>
          <p:cNvPr descr="Screenshot from 2017-03-03 14-46-04.png" id="123" name="Shape 123"/>
          <p:cNvPicPr preferRelativeResize="0"/>
          <p:nvPr/>
        </p:nvPicPr>
        <p:blipFill>
          <a:blip r:embed="rId3">
            <a:alphaModFix/>
          </a:blip>
          <a:stretch>
            <a:fillRect/>
          </a:stretch>
        </p:blipFill>
        <p:spPr>
          <a:xfrm>
            <a:off x="3591249" y="540300"/>
            <a:ext cx="5351899" cy="4202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